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72" r:id="rId7"/>
    <p:sldId id="266" r:id="rId8"/>
    <p:sldId id="263" r:id="rId9"/>
    <p:sldId id="264" r:id="rId10"/>
    <p:sldId id="265" r:id="rId11"/>
    <p:sldId id="261" r:id="rId12"/>
    <p:sldId id="267" r:id="rId13"/>
    <p:sldId id="268" r:id="rId14"/>
    <p:sldId id="270" r:id="rId15"/>
    <p:sldId id="269" r:id="rId16"/>
    <p:sldId id="271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/>
    <p:restoredTop sz="74834"/>
  </p:normalViewPr>
  <p:slideViewPr>
    <p:cSldViewPr snapToGrid="0" snapToObjects="1">
      <p:cViewPr varScale="1">
        <p:scale>
          <a:sx n="94" d="100"/>
          <a:sy n="94" d="100"/>
        </p:scale>
        <p:origin x="18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8392E-AE5F-3D4C-A16A-BAC6664AC759}" type="datetimeFigureOut">
              <a:rPr kumimoji="1" lang="zh-TW" altLang="en-US" smtClean="0"/>
              <a:t>2018/4/5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A37697-F4F6-294E-9A1D-064E07AD708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3457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37697-F4F6-294E-9A1D-064E07AD708F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26097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模式的設定 是服務本身的假定使用者在使用服務時的習慣或是認知</a:t>
            </a:r>
            <a:endParaRPr kumimoji="1" lang="en-US" altLang="zh-TW" dirty="0" smtClean="0"/>
          </a:p>
          <a:p>
            <a:r>
              <a:rPr kumimoji="1" lang="zh-TW" altLang="en-US" dirty="0" smtClean="0"/>
              <a:t>舉例來說 互動模式假設使用者知道他在跟機器說話而不是人類，且知道他要的目標，知道機器能做什麼，音訊秒數較短</a:t>
            </a:r>
            <a:endParaRPr kumimoji="1" lang="en-US" altLang="zh-TW" dirty="0" smtClean="0"/>
          </a:p>
          <a:p>
            <a:r>
              <a:rPr kumimoji="1" lang="zh-TW" altLang="en-US" dirty="0" smtClean="0"/>
              <a:t>而對話模式 假設使用者是在跟人類對話，所以可能會有些較口語的用法等詞彙</a:t>
            </a:r>
            <a:endParaRPr kumimoji="1" lang="en-US" altLang="zh-TW" dirty="0" smtClean="0"/>
          </a:p>
          <a:p>
            <a:r>
              <a:rPr kumimoji="1" lang="zh-TW" altLang="en-US" dirty="0" smtClean="0"/>
              <a:t>偵測模式 跟互動模式差不多 但時間較長</a:t>
            </a:r>
            <a:endParaRPr kumimoji="1" lang="en-US" altLang="zh-TW" dirty="0" smtClean="0"/>
          </a:p>
          <a:p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37697-F4F6-294E-9A1D-064E07AD708F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69555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37697-F4F6-294E-9A1D-064E07AD708F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833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1A46F-46D8-0D46-AC43-A652A5E1CF06}" type="datetimeFigureOut">
              <a:rPr kumimoji="1" lang="zh-TW" altLang="en-US" smtClean="0"/>
              <a:t>2018/4/5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06831-2426-5D4D-B066-35EF9D0BD3D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88250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1A46F-46D8-0D46-AC43-A652A5E1CF06}" type="datetimeFigureOut">
              <a:rPr kumimoji="1" lang="zh-TW" altLang="en-US" smtClean="0"/>
              <a:t>2018/4/5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06831-2426-5D4D-B066-35EF9D0BD3D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0782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1A46F-46D8-0D46-AC43-A652A5E1CF06}" type="datetimeFigureOut">
              <a:rPr kumimoji="1" lang="zh-TW" altLang="en-US" smtClean="0"/>
              <a:t>2018/4/5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06831-2426-5D4D-B066-35EF9D0BD3D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84610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1A46F-46D8-0D46-AC43-A652A5E1CF06}" type="datetimeFigureOut">
              <a:rPr kumimoji="1" lang="zh-TW" altLang="en-US" smtClean="0"/>
              <a:t>2018/4/5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06831-2426-5D4D-B066-35EF9D0BD3D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8150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1A46F-46D8-0D46-AC43-A652A5E1CF06}" type="datetimeFigureOut">
              <a:rPr kumimoji="1" lang="zh-TW" altLang="en-US" smtClean="0"/>
              <a:t>2018/4/5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06831-2426-5D4D-B066-35EF9D0BD3D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14153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1A46F-46D8-0D46-AC43-A652A5E1CF06}" type="datetimeFigureOut">
              <a:rPr kumimoji="1" lang="zh-TW" altLang="en-US" smtClean="0"/>
              <a:t>2018/4/5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06831-2426-5D4D-B066-35EF9D0BD3D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82922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1A46F-46D8-0D46-AC43-A652A5E1CF06}" type="datetimeFigureOut">
              <a:rPr kumimoji="1" lang="zh-TW" altLang="en-US" smtClean="0"/>
              <a:t>2018/4/5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06831-2426-5D4D-B066-35EF9D0BD3D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8515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1A46F-46D8-0D46-AC43-A652A5E1CF06}" type="datetimeFigureOut">
              <a:rPr kumimoji="1" lang="zh-TW" altLang="en-US" smtClean="0"/>
              <a:t>2018/4/5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06831-2426-5D4D-B066-35EF9D0BD3D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09214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1A46F-46D8-0D46-AC43-A652A5E1CF06}" type="datetimeFigureOut">
              <a:rPr kumimoji="1" lang="zh-TW" altLang="en-US" smtClean="0"/>
              <a:t>2018/4/5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06831-2426-5D4D-B066-35EF9D0BD3D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20221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1A46F-46D8-0D46-AC43-A652A5E1CF06}" type="datetimeFigureOut">
              <a:rPr kumimoji="1" lang="zh-TW" altLang="en-US" smtClean="0"/>
              <a:t>2018/4/5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06831-2426-5D4D-B066-35EF9D0BD3D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66165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1A46F-46D8-0D46-AC43-A652A5E1CF06}" type="datetimeFigureOut">
              <a:rPr kumimoji="1" lang="zh-TW" altLang="en-US" smtClean="0"/>
              <a:t>2018/4/5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06831-2426-5D4D-B066-35EF9D0BD3D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36547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1A46F-46D8-0D46-AC43-A652A5E1CF06}" type="datetimeFigureOut">
              <a:rPr kumimoji="1" lang="zh-TW" altLang="en-US" smtClean="0"/>
              <a:t>2018/4/5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06831-2426-5D4D-B066-35EF9D0BD3D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21262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hyperlink" Target="https://docs.microsoft.com/zh-tw/azure/cognitive-services/speech/concepts#output-format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api.cognitive.microsoft.com/sts/v1.0/issueToken" TargetMode="Externa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speech.platform.bing.com/synthesiz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 smtClean="0"/>
              <a:t>申請 </a:t>
            </a:r>
            <a:r>
              <a:rPr kumimoji="1" lang="en-US" altLang="zh-TW" dirty="0" err="1" smtClean="0"/>
              <a:t>bing</a:t>
            </a:r>
            <a:r>
              <a:rPr kumimoji="1" lang="zh-TW" altLang="en-US" dirty="0" smtClean="0"/>
              <a:t> </a:t>
            </a:r>
            <a:r>
              <a:rPr kumimoji="1" lang="en-US" altLang="zh-TW" dirty="0" err="1" smtClean="0"/>
              <a:t>apeech</a:t>
            </a:r>
            <a:r>
              <a:rPr kumimoji="1" lang="zh-TW" altLang="en-US" dirty="0" smtClean="0"/>
              <a:t> </a:t>
            </a:r>
            <a:r>
              <a:rPr kumimoji="1" lang="en-US" altLang="zh-TW" dirty="0" err="1" smtClean="0"/>
              <a:t>api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key</a:t>
            </a: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13124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992" y="496360"/>
            <a:ext cx="9333458" cy="587816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160579" y="5528441"/>
            <a:ext cx="4495800" cy="1072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83779" y="498190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smtClean="0">
                <a:solidFill>
                  <a:srgbClr val="FF0000"/>
                </a:solidFill>
              </a:rPr>
              <a:t>回傳一個音檔</a:t>
            </a:r>
            <a:endParaRPr kumimoji="1" lang="zh-TW" altLang="en-US"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701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2682" y="102366"/>
            <a:ext cx="10515600" cy="1325563"/>
          </a:xfrm>
        </p:spPr>
        <p:txBody>
          <a:bodyPr/>
          <a:lstStyle/>
          <a:p>
            <a:r>
              <a:rPr kumimoji="1" lang="en-US" altLang="zh-TW" dirty="0" smtClean="0"/>
              <a:t>Speech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to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text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語音轉文字</a:t>
            </a:r>
            <a:r>
              <a:rPr kumimoji="1" lang="en-US" altLang="zh-TW" dirty="0" smtClean="0"/>
              <a:t>)</a:t>
            </a:r>
            <a:endParaRPr kumimoji="1" lang="zh-TW" altLang="en-US" dirty="0"/>
          </a:p>
        </p:txBody>
      </p:sp>
      <p:sp>
        <p:nvSpPr>
          <p:cNvPr id="4" name="圓角矩形 3"/>
          <p:cNvSpPr/>
          <p:nvPr/>
        </p:nvSpPr>
        <p:spPr>
          <a:xfrm>
            <a:off x="10317707" y="2915938"/>
            <a:ext cx="978560" cy="6148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7" name="群組 6"/>
          <p:cNvGrpSpPr/>
          <p:nvPr/>
        </p:nvGrpSpPr>
        <p:grpSpPr>
          <a:xfrm>
            <a:off x="0" y="1994734"/>
            <a:ext cx="12192000" cy="4588155"/>
            <a:chOff x="0" y="1216808"/>
            <a:chExt cx="12192000" cy="458815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216808"/>
              <a:ext cx="12192000" cy="4588155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4189863" y="4039737"/>
              <a:ext cx="2593074" cy="30025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376372" y="1348403"/>
            <a:ext cx="11497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/>
              <a:t>https://</a:t>
            </a:r>
            <a:r>
              <a:rPr lang="en-US" altLang="zh-TW" dirty="0" err="1"/>
              <a:t>speech.platform.bing.com</a:t>
            </a:r>
            <a:r>
              <a:rPr lang="en-US" altLang="zh-TW" dirty="0"/>
              <a:t>/speech/recognition/interactive/</a:t>
            </a:r>
            <a:r>
              <a:rPr lang="en-US" altLang="zh-TW" dirty="0" err="1"/>
              <a:t>cognitiveservices</a:t>
            </a:r>
            <a:r>
              <a:rPr lang="en-US" altLang="zh-TW" dirty="0"/>
              <a:t>/v1?language=</a:t>
            </a:r>
            <a:r>
              <a:rPr lang="en-US" altLang="zh-TW" dirty="0" err="1"/>
              <a:t>en-us&amp;format</a:t>
            </a:r>
            <a:r>
              <a:rPr lang="en-US" altLang="zh-TW" dirty="0"/>
              <a:t>=simple</a:t>
            </a:r>
            <a:endParaRPr kumimoji="1" lang="zh-TW" altLang="en-US" dirty="0"/>
          </a:p>
        </p:txBody>
      </p:sp>
      <p:sp>
        <p:nvSpPr>
          <p:cNvPr id="9" name="圓角矩形 8"/>
          <p:cNvSpPr/>
          <p:nvPr/>
        </p:nvSpPr>
        <p:spPr>
          <a:xfrm>
            <a:off x="0" y="2668870"/>
            <a:ext cx="1093233" cy="9301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854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0" y="887105"/>
            <a:ext cx="12192000" cy="4277354"/>
            <a:chOff x="0" y="887105"/>
            <a:chExt cx="12192000" cy="4277354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87105"/>
              <a:ext cx="12192000" cy="4277354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2060811" y="3698543"/>
              <a:ext cx="2538484" cy="19832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457763" y="4677103"/>
            <a:ext cx="6195285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TW" altLang="en-US" dirty="0"/>
              <a:t>Accept:application/json</a:t>
            </a:r>
            <a:r>
              <a:rPr lang="zh-TW" altLang="en-US" dirty="0" smtClean="0"/>
              <a:t>;text</a:t>
            </a:r>
            <a:r>
              <a:rPr lang="zh-TW" altLang="en-US" dirty="0"/>
              <a:t>/</a:t>
            </a:r>
            <a:r>
              <a:rPr lang="zh-TW" altLang="en-US" dirty="0" smtClean="0"/>
              <a:t>xml</a:t>
            </a:r>
            <a:endParaRPr lang="en-US" altLang="zh-TW" dirty="0" smtClean="0"/>
          </a:p>
          <a:p>
            <a:r>
              <a:rPr lang="zh-TW" altLang="en-US" dirty="0" smtClean="0"/>
              <a:t>Content</a:t>
            </a:r>
            <a:r>
              <a:rPr lang="zh-TW" altLang="en-US" dirty="0"/>
              <a:t>-Type:audio/wav; codec=audio/pcm; samplerate=</a:t>
            </a:r>
            <a:r>
              <a:rPr lang="zh-TW" altLang="en-US" dirty="0" smtClean="0"/>
              <a:t>16000</a:t>
            </a:r>
            <a:endParaRPr lang="en-US" altLang="zh-TW" dirty="0" smtClean="0"/>
          </a:p>
          <a:p>
            <a:r>
              <a:rPr lang="zh-TW" altLang="en-US" dirty="0" smtClean="0"/>
              <a:t>Ocp</a:t>
            </a:r>
            <a:r>
              <a:rPr lang="zh-TW" altLang="en-US" dirty="0"/>
              <a:t>-Apim-Subscription-Key</a:t>
            </a:r>
            <a:r>
              <a:rPr lang="zh-TW" altLang="en-US" dirty="0" smtClean="0"/>
              <a:t>:</a:t>
            </a:r>
            <a:r>
              <a:rPr lang="en-US" altLang="zh-TW" dirty="0" smtClean="0"/>
              <a:t> </a:t>
            </a:r>
          </a:p>
          <a:p>
            <a:r>
              <a:rPr lang="zh-TW" altLang="en-US" dirty="0" smtClean="0"/>
              <a:t>Host</a:t>
            </a:r>
            <a:r>
              <a:rPr lang="zh-TW" altLang="en-US" dirty="0"/>
              <a:t>:</a:t>
            </a:r>
            <a:r>
              <a:rPr lang="zh-TW" altLang="en-US" dirty="0" smtClean="0"/>
              <a:t>speech.platform.bing.com</a:t>
            </a:r>
            <a:endParaRPr lang="en-US" altLang="zh-TW" dirty="0" smtClean="0"/>
          </a:p>
          <a:p>
            <a:r>
              <a:rPr lang="zh-TW" altLang="en-US" dirty="0" smtClean="0"/>
              <a:t>Transfer</a:t>
            </a:r>
            <a:r>
              <a:rPr lang="zh-TW" altLang="en-US" dirty="0"/>
              <a:t>-Encoding:</a:t>
            </a:r>
            <a:r>
              <a:rPr lang="zh-TW" altLang="en-US" dirty="0" smtClean="0"/>
              <a:t>chunked</a:t>
            </a:r>
            <a:endParaRPr lang="en-US" altLang="zh-TW" dirty="0" smtClean="0"/>
          </a:p>
          <a:p>
            <a:r>
              <a:rPr lang="zh-TW" altLang="en-US" dirty="0" smtClean="0"/>
              <a:t>Expect</a:t>
            </a:r>
            <a:r>
              <a:rPr lang="zh-TW" altLang="en-US" dirty="0"/>
              <a:t>:100-continue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7504386" y="527619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mtClean="0"/>
              <a:t>把金鑰複製在這</a:t>
            </a:r>
            <a:endParaRPr kumimoji="1" lang="zh-TW" altLang="en-US"/>
          </a:p>
        </p:txBody>
      </p:sp>
      <p:sp>
        <p:nvSpPr>
          <p:cNvPr id="15" name="向下箭號 14"/>
          <p:cNvSpPr/>
          <p:nvPr/>
        </p:nvSpPr>
        <p:spPr>
          <a:xfrm rot="5400000">
            <a:off x="6758151" y="5092997"/>
            <a:ext cx="273269" cy="7357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269002" y="463966"/>
            <a:ext cx="4464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 smtClean="0"/>
              <a:t>Header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&gt;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Bulk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Edit</a:t>
            </a:r>
            <a:r>
              <a:rPr kumimoji="1" lang="zh-TW" altLang="en-US" sz="2800" dirty="0" smtClean="0"/>
              <a:t>  </a:t>
            </a:r>
            <a:r>
              <a:rPr kumimoji="1" lang="en-US" altLang="zh-TW" sz="2800" dirty="0" smtClean="0"/>
              <a:t>&gt;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(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paste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)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36823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0" y="1468938"/>
            <a:ext cx="12192000" cy="2801012"/>
            <a:chOff x="0" y="786547"/>
            <a:chExt cx="12192000" cy="2801012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86547"/>
              <a:ext cx="12192000" cy="2801012"/>
            </a:xfrm>
            <a:prstGeom prst="rect">
              <a:avLst/>
            </a:prstGeom>
          </p:spPr>
        </p:pic>
        <p:sp>
          <p:nvSpPr>
            <p:cNvPr id="3" name="圓角矩形 2"/>
            <p:cNvSpPr/>
            <p:nvPr/>
          </p:nvSpPr>
          <p:spPr>
            <a:xfrm>
              <a:off x="0" y="2490952"/>
              <a:ext cx="2291255" cy="614855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2459420" y="2613713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mtClean="0"/>
                <a:t>選擇範例音檔</a:t>
              </a:r>
              <a:endParaRPr kumimoji="1" lang="zh-TW" altLang="en-US"/>
            </a:p>
          </p:txBody>
        </p:sp>
      </p:grpSp>
      <p:sp>
        <p:nvSpPr>
          <p:cNvPr id="6" name="文字方塊 5"/>
          <p:cNvSpPr txBox="1"/>
          <p:nvPr/>
        </p:nvSpPr>
        <p:spPr>
          <a:xfrm>
            <a:off x="269002" y="463966"/>
            <a:ext cx="4044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 smtClean="0"/>
              <a:t>Body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&gt;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binary</a:t>
            </a:r>
            <a:r>
              <a:rPr kumimoji="1" lang="zh-TW" altLang="en-US" sz="2800" dirty="0" smtClean="0"/>
              <a:t>  </a:t>
            </a:r>
            <a:r>
              <a:rPr kumimoji="1" lang="en-US" altLang="zh-TW" sz="2800" dirty="0" smtClean="0"/>
              <a:t>&gt;</a:t>
            </a:r>
            <a:r>
              <a:rPr kumimoji="1" lang="zh-TW" altLang="en-US" sz="2800" dirty="0" smtClean="0"/>
              <a:t> 選擇檔案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72340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32263" y="436728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And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send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…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t="53894" r="47183"/>
          <a:stretch/>
        </p:blipFill>
        <p:spPr>
          <a:xfrm>
            <a:off x="302524" y="1255595"/>
            <a:ext cx="10158611" cy="432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35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52249" y="430924"/>
            <a:ext cx="11459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https://</a:t>
            </a:r>
            <a:r>
              <a:rPr lang="en-US" altLang="zh-TW" dirty="0" err="1" smtClean="0"/>
              <a:t>speech.platform.bing.com</a:t>
            </a:r>
            <a:r>
              <a:rPr lang="en-US" altLang="zh-TW" dirty="0" smtClean="0"/>
              <a:t>/speech/recognition/interactive/</a:t>
            </a:r>
            <a:r>
              <a:rPr lang="en-US" altLang="zh-TW" dirty="0" err="1" smtClean="0"/>
              <a:t>cognitiveservices</a:t>
            </a:r>
            <a:r>
              <a:rPr lang="en-US" altLang="zh-TW" dirty="0" smtClean="0"/>
              <a:t>/v1?language=</a:t>
            </a:r>
            <a:r>
              <a:rPr lang="en-US" altLang="zh-TW" dirty="0" err="1" smtClean="0"/>
              <a:t>en-us&amp;format</a:t>
            </a:r>
            <a:r>
              <a:rPr lang="en-US" altLang="zh-TW" dirty="0" smtClean="0"/>
              <a:t>=simple</a:t>
            </a:r>
            <a:endParaRPr kumimoji="1"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357352" y="2317559"/>
            <a:ext cx="118346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 smtClean="0"/>
              <a:t>interactive/</a:t>
            </a:r>
            <a:r>
              <a:rPr lang="en-US" altLang="zh-TW" sz="3200" dirty="0" err="1" smtClean="0"/>
              <a:t>cognitiveservices</a:t>
            </a:r>
            <a:r>
              <a:rPr lang="en-US" altLang="zh-TW" sz="3200" dirty="0" smtClean="0"/>
              <a:t>/v1?language=</a:t>
            </a:r>
            <a:r>
              <a:rPr lang="en-US" altLang="zh-TW" sz="3200" dirty="0" err="1" smtClean="0"/>
              <a:t>en-us&amp;format</a:t>
            </a:r>
            <a:r>
              <a:rPr lang="en-US" altLang="zh-TW" sz="3200" dirty="0" smtClean="0"/>
              <a:t>=simple</a:t>
            </a:r>
            <a:endParaRPr kumimoji="1" lang="zh-TW" altLang="en-US" sz="3200" dirty="0"/>
          </a:p>
        </p:txBody>
      </p:sp>
      <p:sp>
        <p:nvSpPr>
          <p:cNvPr id="5" name="圓角矩形 4"/>
          <p:cNvSpPr/>
          <p:nvPr/>
        </p:nvSpPr>
        <p:spPr>
          <a:xfrm>
            <a:off x="252249" y="2287479"/>
            <a:ext cx="2081049" cy="6148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5843752" y="2287478"/>
            <a:ext cx="2701158" cy="6148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9953297" y="2287477"/>
            <a:ext cx="1566040" cy="6148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26124" y="3200437"/>
            <a:ext cx="3205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/>
              <a:t>辨識模式 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 </a:t>
            </a:r>
            <a:r>
              <a:rPr lang="en-US" altLang="zh-TW" dirty="0" smtClean="0"/>
              <a:t>Recognition modes</a:t>
            </a:r>
            <a:r>
              <a:rPr lang="zh-TW" altLang="en-US" dirty="0" smtClean="0"/>
              <a:t> </a:t>
            </a:r>
            <a:r>
              <a:rPr kumimoji="1" lang="en-US" altLang="zh-TW" dirty="0" smtClean="0"/>
              <a:t>)</a:t>
            </a:r>
            <a:endParaRPr kumimoji="1"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5510024" y="3200437"/>
            <a:ext cx="3421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/>
              <a:t>辨識語言 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 </a:t>
            </a:r>
            <a:r>
              <a:rPr lang="en-US" altLang="zh-TW" dirty="0" smtClean="0"/>
              <a:t>Recognition </a:t>
            </a:r>
            <a:r>
              <a:rPr lang="zh-TW" altLang="en-US" dirty="0" smtClean="0"/>
              <a:t>language </a:t>
            </a:r>
            <a:r>
              <a:rPr kumimoji="1" lang="en-US" altLang="zh-TW" dirty="0" smtClean="0"/>
              <a:t>)</a:t>
            </a:r>
            <a:endParaRPr kumimoji="1"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9699579" y="3177092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mtClean="0"/>
              <a:t>傳回結果 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Output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)</a:t>
            </a:r>
            <a:endParaRPr kumimoji="1"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67559" y="3957972"/>
            <a:ext cx="2611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TW" dirty="0"/>
              <a:t>i</a:t>
            </a:r>
            <a:r>
              <a:rPr kumimoji="1" lang="en-US" altLang="zh-TW" dirty="0" smtClean="0"/>
              <a:t>nteractive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TW" dirty="0"/>
              <a:t>c</a:t>
            </a:r>
            <a:r>
              <a:rPr lang="en-US" altLang="zh-TW" dirty="0" smtClean="0"/>
              <a:t>onversation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TW" dirty="0"/>
              <a:t>dictation</a:t>
            </a:r>
            <a:endParaRPr kumimoji="1"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510024" y="3867872"/>
            <a:ext cx="109036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TW" dirty="0" err="1" smtClean="0"/>
              <a:t>en</a:t>
            </a:r>
            <a:r>
              <a:rPr kumimoji="1" lang="en-US" altLang="zh-TW" dirty="0" smtClean="0"/>
              <a:t>-US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TW" dirty="0" err="1" smtClean="0"/>
              <a:t>en</a:t>
            </a:r>
            <a:r>
              <a:rPr kumimoji="1" lang="en-US" altLang="zh-TW" dirty="0" smtClean="0"/>
              <a:t>-GB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TW" dirty="0" err="1" smtClean="0"/>
              <a:t>zh</a:t>
            </a:r>
            <a:r>
              <a:rPr kumimoji="1" lang="en-US" altLang="zh-TW" dirty="0" smtClean="0"/>
              <a:t>-CH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TW" dirty="0" err="1" smtClean="0"/>
              <a:t>Zh</a:t>
            </a:r>
            <a:r>
              <a:rPr kumimoji="1" lang="en-US" altLang="zh-TW" dirty="0" smtClean="0"/>
              <a:t>-TW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mr-IN" altLang="zh-TW" dirty="0" smtClean="0"/>
              <a:t>…</a:t>
            </a:r>
            <a:r>
              <a:rPr kumimoji="1" lang="zh-TW" altLang="en-US" dirty="0" smtClean="0"/>
              <a:t> </a:t>
            </a:r>
            <a:endParaRPr kumimoji="1" lang="en-US" altLang="zh-TW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mr-IN" altLang="zh-TW" dirty="0" smtClean="0"/>
              <a:t>…</a:t>
            </a:r>
            <a:r>
              <a:rPr kumimoji="1" lang="zh-TW" altLang="en-US" dirty="0" smtClean="0"/>
              <a:t> </a:t>
            </a:r>
            <a:endParaRPr kumimoji="1" lang="en-US" altLang="zh-TW" dirty="0" smtClean="0"/>
          </a:p>
          <a:p>
            <a:pPr marL="285750" indent="-285750">
              <a:buFont typeface="Arial" charset="0"/>
              <a:buChar char="•"/>
            </a:pPr>
            <a:endParaRPr kumimoji="1"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9580352" y="3957972"/>
            <a:ext cx="2611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TW" dirty="0" smtClean="0"/>
              <a:t>simple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TW" dirty="0" smtClean="0"/>
              <a:t>detailed</a:t>
            </a:r>
          </a:p>
        </p:txBody>
      </p:sp>
    </p:spTree>
    <p:extLst>
      <p:ext uri="{BB962C8B-B14F-4D97-AF65-F5344CB8AC3E}">
        <p14:creationId xmlns:p14="http://schemas.microsoft.com/office/powerpoint/2010/main" val="1479012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r="35826" b="4478"/>
          <a:stretch/>
        </p:blipFill>
        <p:spPr>
          <a:xfrm>
            <a:off x="191576" y="105013"/>
            <a:ext cx="6632306" cy="6550925"/>
          </a:xfrm>
          <a:prstGeom prst="rect">
            <a:avLst/>
          </a:prstGeom>
        </p:spPr>
      </p:pic>
      <p:sp>
        <p:nvSpPr>
          <p:cNvPr id="4" name="文字方塊 3">
            <a:hlinkClick r:id="rId4"/>
          </p:cNvPr>
          <p:cNvSpPr txBox="1"/>
          <p:nvPr/>
        </p:nvSpPr>
        <p:spPr>
          <a:xfrm>
            <a:off x="7319749" y="4708477"/>
            <a:ext cx="4872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hlinkClick r:id="rId4"/>
              </a:rPr>
              <a:t>https://</a:t>
            </a:r>
            <a:r>
              <a:rPr kumimoji="1" lang="en-US" altLang="zh-TW" dirty="0" err="1">
                <a:hlinkClick r:id="rId4"/>
              </a:rPr>
              <a:t>docs.microsoft.com</a:t>
            </a:r>
            <a:r>
              <a:rPr kumimoji="1" lang="en-US" altLang="zh-TW" dirty="0">
                <a:hlinkClick r:id="rId4"/>
              </a:rPr>
              <a:t>/</a:t>
            </a:r>
            <a:r>
              <a:rPr kumimoji="1" lang="en-US" altLang="zh-TW" dirty="0" err="1">
                <a:hlinkClick r:id="rId4"/>
              </a:rPr>
              <a:t>zh-tw</a:t>
            </a:r>
            <a:r>
              <a:rPr kumimoji="1" lang="en-US" altLang="zh-TW" dirty="0">
                <a:hlinkClick r:id="rId4"/>
              </a:rPr>
              <a:t>/azure/cognitive-services/speech/</a:t>
            </a:r>
            <a:r>
              <a:rPr kumimoji="1" lang="en-US" altLang="zh-TW" dirty="0" err="1">
                <a:hlinkClick r:id="rId4"/>
              </a:rPr>
              <a:t>concepts#output-format</a:t>
            </a:r>
            <a:endParaRPr kumimoji="1"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7319749" y="4339145"/>
            <a:ext cx="249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/>
              <a:t>對於</a:t>
            </a:r>
            <a:r>
              <a:rPr kumimoji="1" lang="en-US" altLang="zh-TW" dirty="0" smtClean="0"/>
              <a:t>output</a:t>
            </a:r>
            <a:r>
              <a:rPr kumimoji="1" lang="zh-TW" altLang="en-US" dirty="0" smtClean="0"/>
              <a:t> 的相關文件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293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0545" y="134526"/>
            <a:ext cx="10515600" cy="662782"/>
          </a:xfrm>
        </p:spPr>
        <p:txBody>
          <a:bodyPr>
            <a:normAutofit/>
          </a:bodyPr>
          <a:lstStyle/>
          <a:p>
            <a:r>
              <a:rPr kumimoji="1" lang="en-US" altLang="zh-TW" sz="3200" dirty="0" smtClean="0"/>
              <a:t>https://</a:t>
            </a:r>
            <a:r>
              <a:rPr kumimoji="1" lang="en-US" altLang="zh-TW" sz="3200" dirty="0" err="1" smtClean="0"/>
              <a:t>azure.microsoft.com</a:t>
            </a:r>
            <a:r>
              <a:rPr kumimoji="1" lang="en-US" altLang="zh-TW" sz="3200" dirty="0" smtClean="0"/>
              <a:t>/</a:t>
            </a:r>
            <a:r>
              <a:rPr kumimoji="1" lang="en-US" altLang="zh-TW" sz="3200" dirty="0" err="1" smtClean="0"/>
              <a:t>zh-tw</a:t>
            </a:r>
            <a:r>
              <a:rPr kumimoji="1" lang="en-US" altLang="zh-TW" sz="3200" dirty="0" smtClean="0"/>
              <a:t>/services/cognitive-services/</a:t>
            </a:r>
            <a:endParaRPr kumimoji="1" lang="zh-TW" altLang="en-US" sz="32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102" y="797308"/>
            <a:ext cx="10296485" cy="562479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064469" y="4561490"/>
            <a:ext cx="4729655" cy="998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80718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12192000" cy="635846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38200" y="5591504"/>
            <a:ext cx="4729655" cy="998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326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59" y="231228"/>
            <a:ext cx="7700543" cy="425668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124" y="1395350"/>
            <a:ext cx="6858000" cy="3520762"/>
          </a:xfrm>
          <a:prstGeom prst="rect">
            <a:avLst/>
          </a:prstGeom>
        </p:spPr>
      </p:pic>
      <p:grpSp>
        <p:nvGrpSpPr>
          <p:cNvPr id="7" name="群組 6"/>
          <p:cNvGrpSpPr/>
          <p:nvPr/>
        </p:nvGrpSpPr>
        <p:grpSpPr>
          <a:xfrm>
            <a:off x="3577848" y="2900856"/>
            <a:ext cx="8813848" cy="3451056"/>
            <a:chOff x="3577848" y="2900856"/>
            <a:chExt cx="8813848" cy="3451056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7848" y="2900856"/>
              <a:ext cx="8813848" cy="345105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</p:pic>
        <p:sp>
          <p:nvSpPr>
            <p:cNvPr id="5" name="圓角矩形 4"/>
            <p:cNvSpPr/>
            <p:nvPr/>
          </p:nvSpPr>
          <p:spPr>
            <a:xfrm>
              <a:off x="7189076" y="5675586"/>
              <a:ext cx="1692165" cy="36786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" name="圓角矩形 5"/>
            <p:cNvSpPr/>
            <p:nvPr/>
          </p:nvSpPr>
          <p:spPr>
            <a:xfrm>
              <a:off x="8245366" y="4371040"/>
              <a:ext cx="2853558" cy="36786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023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bing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speech</a:t>
            </a:r>
            <a:r>
              <a:rPr kumimoji="1" lang="zh-TW" altLang="en-US" dirty="0" smtClean="0"/>
              <a:t> </a:t>
            </a:r>
            <a:r>
              <a:rPr kumimoji="1" lang="en-US" altLang="zh-TW" dirty="0" err="1" smtClean="0"/>
              <a:t>api</a:t>
            </a:r>
            <a:r>
              <a:rPr kumimoji="1" lang="zh-TW" altLang="en-US" dirty="0" smtClean="0"/>
              <a:t> 簡介</a:t>
            </a: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50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0047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 smtClean="0"/>
              <a:t>開始使用 </a:t>
            </a:r>
            <a:r>
              <a:rPr kumimoji="1" lang="en-US" altLang="zh-TW" dirty="0" err="1" smtClean="0"/>
              <a:t>bing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speech</a:t>
            </a:r>
            <a:r>
              <a:rPr kumimoji="1" lang="zh-TW" altLang="en-US" dirty="0" smtClean="0"/>
              <a:t> </a:t>
            </a:r>
            <a:r>
              <a:rPr kumimoji="1" lang="en-US" altLang="zh-TW" dirty="0" err="1" smtClean="0"/>
              <a:t>api</a:t>
            </a:r>
            <a:r>
              <a:rPr kumimoji="1" lang="zh-TW" altLang="en-US" dirty="0" smtClean="0"/>
              <a:t> </a:t>
            </a: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 smtClean="0"/>
              <a:t>以</a:t>
            </a:r>
            <a:r>
              <a:rPr kumimoji="1" lang="en-US" altLang="zh-TW" dirty="0" smtClean="0"/>
              <a:t>postman</a:t>
            </a:r>
            <a:r>
              <a:rPr kumimoji="1" lang="zh-TW" altLang="en-US" dirty="0" smtClean="0"/>
              <a:t> 示範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133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54724" y="239001"/>
            <a:ext cx="10515600" cy="586899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 smtClean="0"/>
              <a:t>Text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to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speech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文字轉語音</a:t>
            </a:r>
            <a:r>
              <a:rPr kumimoji="1" lang="en-US" altLang="zh-TW" dirty="0" smtClean="0"/>
              <a:t>)</a:t>
            </a:r>
            <a:endParaRPr kumimoji="1"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354724" y="1549168"/>
            <a:ext cx="608397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POST</a:t>
            </a:r>
            <a:r>
              <a:rPr lang="zh-TW" altLang="en-US" dirty="0" smtClean="0"/>
              <a:t>   </a:t>
            </a:r>
            <a:r>
              <a:rPr lang="en-US" altLang="zh-TW" dirty="0" smtClean="0">
                <a:hlinkClick r:id="rId2"/>
              </a:rPr>
              <a:t>https://api.cognitive.microsoft.com/sts/v1.0/issueToken</a:t>
            </a:r>
            <a:endParaRPr lang="en-US" altLang="zh-TW" dirty="0" smtClean="0"/>
          </a:p>
          <a:p>
            <a:r>
              <a:rPr kumimoji="1" lang="en-US" altLang="zh-TW" dirty="0" smtClean="0"/>
              <a:t>Headers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{</a:t>
            </a:r>
            <a:r>
              <a:rPr kumimoji="1" lang="zh-TW" altLang="en-US" dirty="0" smtClean="0"/>
              <a:t> </a:t>
            </a:r>
            <a:r>
              <a:rPr lang="en-US" altLang="zh-TW" dirty="0" err="1" smtClean="0"/>
              <a:t>Ocp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Apim</a:t>
            </a:r>
            <a:r>
              <a:rPr lang="en-US" altLang="zh-TW" dirty="0" smtClean="0"/>
              <a:t>-Subscription-Key:</a:t>
            </a:r>
            <a:r>
              <a:rPr lang="zh-TW" altLang="en-US" dirty="0" smtClean="0"/>
              <a:t> </a:t>
            </a:r>
            <a:r>
              <a:rPr lang="en-US" altLang="zh-TW" sz="2400" b="1" dirty="0" smtClean="0"/>
              <a:t>YOUR_KEY</a:t>
            </a:r>
            <a:r>
              <a:rPr lang="zh-TW" altLang="en-US" sz="2400" b="1" dirty="0" smtClean="0"/>
              <a:t> </a:t>
            </a:r>
            <a:r>
              <a:rPr kumimoji="1" lang="en-US" altLang="zh-TW" dirty="0" smtClean="0"/>
              <a:t>}</a:t>
            </a:r>
            <a:endParaRPr kumimoji="1"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54724" y="963885"/>
            <a:ext cx="9170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 smtClean="0"/>
              <a:t>Step</a:t>
            </a:r>
            <a:r>
              <a:rPr kumimoji="1" lang="zh-TW" altLang="en-US" sz="2400" dirty="0" smtClean="0"/>
              <a:t> </a:t>
            </a:r>
            <a:r>
              <a:rPr kumimoji="1" lang="en-US" altLang="zh-TW" sz="2400" dirty="0" smtClean="0"/>
              <a:t>1:</a:t>
            </a:r>
            <a:r>
              <a:rPr kumimoji="1" lang="zh-TW" altLang="en-US" sz="2400" dirty="0" smtClean="0"/>
              <a:t> </a:t>
            </a:r>
            <a:r>
              <a:rPr lang="zh-TW" altLang="en-US" sz="2400" b="1" dirty="0" smtClean="0"/>
              <a:t>取得 </a:t>
            </a:r>
            <a:r>
              <a:rPr lang="en-US" altLang="zh-TW" sz="2400" b="1" dirty="0"/>
              <a:t>JSON Web Token access token as </a:t>
            </a:r>
            <a:r>
              <a:rPr lang="en-US" altLang="zh-TW" sz="2400" b="1" dirty="0" smtClean="0"/>
              <a:t>text/plain</a:t>
            </a:r>
            <a:r>
              <a:rPr lang="zh-TW" altLang="en-US" sz="2400" b="1" dirty="0" smtClean="0"/>
              <a:t> </a:t>
            </a:r>
            <a:r>
              <a:rPr lang="en-US" altLang="zh-TW" sz="2400" b="1" dirty="0" smtClean="0"/>
              <a:t>(10 </a:t>
            </a:r>
            <a:r>
              <a:rPr lang="zh-TW" altLang="en-US" sz="2400" b="1" dirty="0"/>
              <a:t>分鐘</a:t>
            </a:r>
            <a:r>
              <a:rPr lang="zh-TW" altLang="en-US" sz="2400" b="1" dirty="0" smtClean="0"/>
              <a:t>過期</a:t>
            </a:r>
            <a:r>
              <a:rPr lang="en-US" altLang="zh-TW" sz="2400" b="1" dirty="0" smtClean="0"/>
              <a:t>)</a:t>
            </a:r>
            <a:endParaRPr lang="zh-TW" altLang="en-US" sz="2400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885" y="2387006"/>
            <a:ext cx="8815191" cy="4063191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6027684" y="4050739"/>
            <a:ext cx="2149364" cy="18493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3342289" y="5055476"/>
            <a:ext cx="8282151" cy="9301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05104" y="4390082"/>
            <a:ext cx="3558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>
                <a:solidFill>
                  <a:srgbClr val="FF0000"/>
                </a:solidFill>
              </a:rPr>
              <a:t>Response</a:t>
            </a:r>
            <a:r>
              <a:rPr kumimoji="1" lang="zh-TW" altLang="en-US" dirty="0" smtClean="0">
                <a:solidFill>
                  <a:srgbClr val="FF0000"/>
                </a:solidFill>
              </a:rPr>
              <a:t> 回來的這段待會會用到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479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86558" y="133754"/>
            <a:ext cx="9170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 smtClean="0"/>
              <a:t>Step</a:t>
            </a:r>
            <a:r>
              <a:rPr kumimoji="1" lang="zh-TW" altLang="en-US" sz="2400" dirty="0" smtClean="0"/>
              <a:t> </a:t>
            </a:r>
            <a:r>
              <a:rPr kumimoji="1" lang="en-US" altLang="zh-TW" sz="2400" dirty="0"/>
              <a:t>2</a:t>
            </a:r>
            <a:r>
              <a:rPr kumimoji="1" lang="en-US" altLang="zh-TW" sz="2400" dirty="0" smtClean="0"/>
              <a:t>:</a:t>
            </a:r>
            <a:r>
              <a:rPr kumimoji="1" lang="zh-TW" altLang="en-US" sz="2400" dirty="0" smtClean="0"/>
              <a:t> </a:t>
            </a:r>
            <a:r>
              <a:rPr lang="zh-TW" altLang="en-US" sz="2400" b="1" dirty="0" smtClean="0"/>
              <a:t>取得 </a:t>
            </a:r>
            <a:r>
              <a:rPr lang="en-US" altLang="zh-TW" sz="2400" b="1" dirty="0"/>
              <a:t>JSON Web Token access token as </a:t>
            </a:r>
            <a:r>
              <a:rPr lang="en-US" altLang="zh-TW" sz="2400" b="1" dirty="0" smtClean="0"/>
              <a:t>text/plain</a:t>
            </a:r>
            <a:r>
              <a:rPr lang="zh-TW" altLang="en-US" sz="2400" b="1" dirty="0" smtClean="0"/>
              <a:t> </a:t>
            </a:r>
            <a:r>
              <a:rPr lang="en-US" altLang="zh-TW" sz="2400" b="1" dirty="0" smtClean="0"/>
              <a:t>(10 </a:t>
            </a:r>
            <a:r>
              <a:rPr lang="zh-TW" altLang="en-US" sz="2400" b="1" dirty="0"/>
              <a:t>分鐘</a:t>
            </a:r>
            <a:r>
              <a:rPr lang="zh-TW" altLang="en-US" sz="2400" b="1" dirty="0" smtClean="0"/>
              <a:t>過期</a:t>
            </a:r>
            <a:r>
              <a:rPr lang="en-US" altLang="zh-TW" sz="2400" b="1" dirty="0" smtClean="0"/>
              <a:t>)</a:t>
            </a:r>
            <a:endParaRPr lang="zh-TW" altLang="en-US" sz="2400" b="1" dirty="0"/>
          </a:p>
        </p:txBody>
      </p:sp>
      <p:sp>
        <p:nvSpPr>
          <p:cNvPr id="3" name="文字方塊 2"/>
          <p:cNvSpPr txBox="1"/>
          <p:nvPr/>
        </p:nvSpPr>
        <p:spPr>
          <a:xfrm>
            <a:off x="186558" y="813444"/>
            <a:ext cx="1495794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POST</a:t>
            </a:r>
            <a:r>
              <a:rPr lang="zh-TW" altLang="en-US" dirty="0" smtClean="0"/>
              <a:t>   </a:t>
            </a:r>
            <a:r>
              <a:rPr lang="en-US" altLang="zh-TW" dirty="0">
                <a:hlinkClick r:id="rId2"/>
              </a:rPr>
              <a:t>https://</a:t>
            </a:r>
            <a:r>
              <a:rPr lang="en-US" altLang="zh-TW" dirty="0" smtClean="0">
                <a:hlinkClick r:id="rId2"/>
              </a:rPr>
              <a:t>speech.platform.bing.com/synthesize</a:t>
            </a:r>
            <a:endParaRPr lang="en-US" altLang="zh-TW" dirty="0" smtClean="0"/>
          </a:p>
          <a:p>
            <a:r>
              <a:rPr kumimoji="1" lang="en-US" altLang="zh-TW" dirty="0" smtClean="0"/>
              <a:t>Headers	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{</a:t>
            </a:r>
            <a:r>
              <a:rPr kumimoji="1" lang="zh-TW" altLang="en-US" dirty="0" smtClean="0"/>
              <a:t> </a:t>
            </a:r>
            <a:endParaRPr kumimoji="1" lang="en-US" altLang="zh-TW" dirty="0" smtClean="0"/>
          </a:p>
          <a:p>
            <a:r>
              <a:rPr kumimoji="1" lang="en-US" altLang="zh-TW" dirty="0"/>
              <a:t>	</a:t>
            </a:r>
            <a:r>
              <a:rPr lang="en-US" altLang="zh-TW" dirty="0" smtClean="0"/>
              <a:t>Content-Type:</a:t>
            </a:r>
            <a:r>
              <a:rPr lang="zh-TW" altLang="en-US" dirty="0" smtClean="0"/>
              <a:t> </a:t>
            </a:r>
            <a:r>
              <a:rPr lang="en-US" altLang="zh-TW" sz="2400" b="1" dirty="0" smtClean="0"/>
              <a:t>text/xml</a:t>
            </a:r>
            <a:r>
              <a:rPr lang="zh-TW" altLang="en-US" sz="2400" b="1" dirty="0"/>
              <a:t> </a:t>
            </a:r>
            <a:r>
              <a:rPr lang="en-US" altLang="zh-TW" sz="2400" b="1" dirty="0" smtClean="0"/>
              <a:t>,</a:t>
            </a:r>
          </a:p>
          <a:p>
            <a:r>
              <a:rPr kumimoji="1" lang="en-US" altLang="zh-TW" sz="2400" b="1" dirty="0" smtClean="0"/>
              <a:t>	</a:t>
            </a:r>
            <a:r>
              <a:rPr lang="en-US" altLang="zh-TW" sz="2400" dirty="0" smtClean="0"/>
              <a:t>X-Microsoft-</a:t>
            </a:r>
            <a:r>
              <a:rPr lang="en-US" altLang="zh-TW" sz="2400" dirty="0" err="1" smtClean="0"/>
              <a:t>OutputFormat</a:t>
            </a:r>
            <a:r>
              <a:rPr lang="en-US" altLang="zh-TW" sz="2400" dirty="0" smtClean="0"/>
              <a:t>: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riff-16khz-16bit-mono-pcm,</a:t>
            </a:r>
          </a:p>
          <a:p>
            <a:r>
              <a:rPr kumimoji="1" lang="en-US" altLang="zh-TW" sz="2400" b="1" dirty="0"/>
              <a:t>	</a:t>
            </a:r>
            <a:r>
              <a:rPr lang="en-US" altLang="zh-TW" sz="2400" dirty="0" smtClean="0"/>
              <a:t>Authorization: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Bearer</a:t>
            </a:r>
            <a:r>
              <a:rPr lang="zh-TW" altLang="en-US" sz="2400" dirty="0"/>
              <a:t> </a:t>
            </a:r>
            <a:r>
              <a:rPr lang="en-US" altLang="zh-TW" sz="2400" dirty="0" smtClean="0"/>
              <a:t>(</a:t>
            </a:r>
            <a:r>
              <a:rPr lang="zh-TW" altLang="en-US" sz="2400" dirty="0" smtClean="0"/>
              <a:t> 剛剛那一大串 </a:t>
            </a:r>
            <a:r>
              <a:rPr lang="en-US" altLang="zh-TW" sz="2400" dirty="0" smtClean="0"/>
              <a:t>)</a:t>
            </a:r>
            <a:endParaRPr kumimoji="1" lang="en-US" altLang="zh-TW" sz="2400" b="1" dirty="0"/>
          </a:p>
          <a:p>
            <a:r>
              <a:rPr kumimoji="1" lang="en-US" altLang="zh-TW" dirty="0" smtClean="0"/>
              <a:t>}</a:t>
            </a:r>
          </a:p>
          <a:p>
            <a:endParaRPr kumimoji="1" lang="en-US" altLang="zh-TW" dirty="0"/>
          </a:p>
          <a:p>
            <a:r>
              <a:rPr kumimoji="1" lang="en-US" altLang="zh-TW" dirty="0" smtClean="0"/>
              <a:t>Body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:</a:t>
            </a:r>
          </a:p>
          <a:p>
            <a:endParaRPr kumimoji="1" lang="en-US" altLang="zh-TW" dirty="0"/>
          </a:p>
          <a:p>
            <a:r>
              <a:rPr kumimoji="1" lang="en-US" altLang="zh-TW" dirty="0" smtClean="0"/>
              <a:t>&lt;speak version='1.0' </a:t>
            </a:r>
            <a:r>
              <a:rPr kumimoji="1" lang="en-US" altLang="zh-TW" dirty="0" err="1" smtClean="0"/>
              <a:t>xml:lang</a:t>
            </a:r>
            <a:r>
              <a:rPr kumimoji="1" lang="en-US" altLang="zh-TW" dirty="0" smtClean="0"/>
              <a:t>='</a:t>
            </a:r>
            <a:r>
              <a:rPr kumimoji="1" lang="en-US" altLang="zh-TW" dirty="0" err="1" smtClean="0"/>
              <a:t>en</a:t>
            </a:r>
            <a:r>
              <a:rPr kumimoji="1" lang="en-US" altLang="zh-TW" dirty="0" smtClean="0"/>
              <a:t>-US'&gt;	</a:t>
            </a:r>
          </a:p>
          <a:p>
            <a:r>
              <a:rPr kumimoji="1" lang="zh-TW" altLang="en-US" dirty="0"/>
              <a:t> </a:t>
            </a:r>
            <a:r>
              <a:rPr kumimoji="1" lang="zh-TW" altLang="en-US" dirty="0" smtClean="0"/>
              <a:t>       </a:t>
            </a:r>
            <a:r>
              <a:rPr kumimoji="1" lang="en-US" altLang="zh-TW" dirty="0" smtClean="0"/>
              <a:t>&lt;voice </a:t>
            </a:r>
            <a:r>
              <a:rPr kumimoji="1" lang="en-US" altLang="zh-TW" dirty="0" err="1" smtClean="0"/>
              <a:t>xml:lang</a:t>
            </a:r>
            <a:r>
              <a:rPr kumimoji="1" lang="en-US" altLang="zh-TW" dirty="0" smtClean="0"/>
              <a:t>='</a:t>
            </a:r>
            <a:r>
              <a:rPr kumimoji="1" lang="en-US" altLang="zh-TW" dirty="0" err="1" smtClean="0"/>
              <a:t>en</a:t>
            </a:r>
            <a:r>
              <a:rPr kumimoji="1" lang="en-US" altLang="zh-TW" dirty="0" smtClean="0"/>
              <a:t>-US' </a:t>
            </a:r>
            <a:r>
              <a:rPr kumimoji="1" lang="en-US" altLang="zh-TW" dirty="0" err="1" smtClean="0"/>
              <a:t>xml:gender</a:t>
            </a:r>
            <a:r>
              <a:rPr kumimoji="1" lang="en-US" altLang="zh-TW" dirty="0" smtClean="0"/>
              <a:t>='male' name='Microsoft Server Speech Text to Speech Voice (</a:t>
            </a:r>
            <a:r>
              <a:rPr kumimoji="1" lang="en-US" altLang="zh-TW" dirty="0" err="1" smtClean="0"/>
              <a:t>zh</a:t>
            </a:r>
            <a:r>
              <a:rPr kumimoji="1" lang="en-US" altLang="zh-TW" dirty="0" smtClean="0"/>
              <a:t>-TW, </a:t>
            </a:r>
            <a:r>
              <a:rPr kumimoji="1" lang="en-US" altLang="zh-TW" dirty="0" err="1" smtClean="0"/>
              <a:t>Zhiwei</a:t>
            </a:r>
            <a:r>
              <a:rPr kumimoji="1" lang="en-US" altLang="zh-TW" dirty="0" smtClean="0"/>
              <a:t>, Apollo)'&gt;				</a:t>
            </a:r>
          </a:p>
          <a:p>
            <a:r>
              <a:rPr kumimoji="1" lang="zh-TW" altLang="en-US" dirty="0" smtClean="0"/>
              <a:t>               </a:t>
            </a:r>
            <a:r>
              <a:rPr lang="zh-TW" altLang="en-US" dirty="0" smtClean="0"/>
              <a:t>今天</a:t>
            </a:r>
            <a:r>
              <a:rPr lang="zh-TW" altLang="en-US" dirty="0"/>
              <a:t>天氣很好，宗毅不開心，因為他在準備教案不能出去</a:t>
            </a:r>
            <a:r>
              <a:rPr lang="zh-TW" altLang="en-US" dirty="0" smtClean="0"/>
              <a:t>玩</a:t>
            </a:r>
            <a:r>
              <a:rPr kumimoji="1" lang="zh-TW" altLang="en-US" dirty="0" smtClean="0"/>
              <a:t>	</a:t>
            </a:r>
            <a:r>
              <a:rPr kumimoji="1" lang="en-US" altLang="zh-TW" dirty="0" smtClean="0"/>
              <a:t>	</a:t>
            </a:r>
          </a:p>
          <a:p>
            <a:r>
              <a:rPr kumimoji="1" lang="zh-TW" altLang="en-US" dirty="0" smtClean="0"/>
              <a:t>        </a:t>
            </a:r>
            <a:r>
              <a:rPr kumimoji="1" lang="en-US" altLang="zh-TW" dirty="0" smtClean="0"/>
              <a:t>&lt;/voice&gt;</a:t>
            </a:r>
          </a:p>
          <a:p>
            <a:r>
              <a:rPr kumimoji="1" lang="en-US" altLang="zh-TW" dirty="0" smtClean="0"/>
              <a:t>&lt;/speak&gt;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6418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2033</TotalTime>
  <Words>287</Words>
  <Application>Microsoft Macintosh PowerPoint</Application>
  <PresentationFormat>寬螢幕</PresentationFormat>
  <Paragraphs>64</Paragraphs>
  <Slides>16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Mangal</vt:lpstr>
      <vt:lpstr>新細明體</vt:lpstr>
      <vt:lpstr>Office 佈景主題</vt:lpstr>
      <vt:lpstr>申請 bing apeech api key</vt:lpstr>
      <vt:lpstr>https://azure.microsoft.com/zh-tw/services/cognitive-services/</vt:lpstr>
      <vt:lpstr>PowerPoint 簡報</vt:lpstr>
      <vt:lpstr>PowerPoint 簡報</vt:lpstr>
      <vt:lpstr>bing speech api 簡介</vt:lpstr>
      <vt:lpstr>PowerPoint 簡報</vt:lpstr>
      <vt:lpstr>開始使用 bing speech api </vt:lpstr>
      <vt:lpstr>Text to speech (文字轉語音)</vt:lpstr>
      <vt:lpstr>PowerPoint 簡報</vt:lpstr>
      <vt:lpstr>PowerPoint 簡報</vt:lpstr>
      <vt:lpstr>Speech to text (語音轉文字)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申請 bing apeech api key</dc:title>
  <dc:creator>Yi-HAN Chen</dc:creator>
  <cp:lastModifiedBy>Yi-HAN Chen</cp:lastModifiedBy>
  <cp:revision>22</cp:revision>
  <dcterms:created xsi:type="dcterms:W3CDTF">2018-03-26T02:40:15Z</dcterms:created>
  <dcterms:modified xsi:type="dcterms:W3CDTF">2018-04-06T14:25:49Z</dcterms:modified>
</cp:coreProperties>
</file>